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Medium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Google Sans"/>
      <p:regular r:id="rId24"/>
      <p:bold r:id="rId25"/>
      <p:italic r:id="rId26"/>
      <p:boldItalic r:id="rId27"/>
    </p:embeddedFont>
    <p:embeddedFont>
      <p:font typeface="Roboto 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GoogleSan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GoogleSans-italic.fntdata"/><Relationship Id="rId25" Type="http://schemas.openxmlformats.org/officeDocument/2006/relationships/font" Target="fonts/GoogleSans-bold.fntdata"/><Relationship Id="rId28" Type="http://schemas.openxmlformats.org/officeDocument/2006/relationships/font" Target="fonts/RobotoLight-regular.fntdata"/><Relationship Id="rId27" Type="http://schemas.openxmlformats.org/officeDocument/2006/relationships/font" Target="fonts/Google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Light-boldItalic.fntdata"/><Relationship Id="rId30" Type="http://schemas.openxmlformats.org/officeDocument/2006/relationships/font" Target="fonts/RobotoLight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Medium-bold.fntdata"/><Relationship Id="rId16" Type="http://schemas.openxmlformats.org/officeDocument/2006/relationships/font" Target="fonts/RobotoMedium-regular.fntdata"/><Relationship Id="rId19" Type="http://schemas.openxmlformats.org/officeDocument/2006/relationships/font" Target="fonts/RobotoMedium-boldItalic.fntdata"/><Relationship Id="rId18" Type="http://schemas.openxmlformats.org/officeDocument/2006/relationships/font" Target="fonts/Roboto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dd1419d55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dd1419d55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4dd1419d5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4dd1419d5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Topluluk hakkında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dd1419d55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dd1419d55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dd1419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dd1419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Google asistan nedir? Action on google nedir ?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dd1419d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dd1419d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Nerelerde var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4eb8c070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4eb8c070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dd1419d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dd1419d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neler yapıyor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dd1419d5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dd1419d5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Nasıl action geliştirebilirim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eb8c070f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eb8c070f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eb8c070f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eb8c070f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jp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488" y="1476238"/>
            <a:ext cx="2191025" cy="21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reak">
  <p:cSld name="CUSTOM_7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7589" y="3087325"/>
            <a:ext cx="1218075" cy="121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1"/>
          <p:cNvSpPr txBox="1"/>
          <p:nvPr/>
        </p:nvSpPr>
        <p:spPr>
          <a:xfrm>
            <a:off x="3998100" y="4363325"/>
            <a:ext cx="11478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57" name="Google Shape;157;p11"/>
          <p:cNvCxnSpPr/>
          <p:nvPr/>
        </p:nvCxnSpPr>
        <p:spPr>
          <a:xfrm>
            <a:off x="1933650" y="2714375"/>
            <a:ext cx="52767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2">
  <p:cSld name="CUSTOM_2">
    <p:bg>
      <p:bgPr>
        <a:solidFill>
          <a:srgbClr val="00BFA5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2"/>
          <p:cNvSpPr txBox="1"/>
          <p:nvPr>
            <p:ph type="title"/>
          </p:nvPr>
        </p:nvSpPr>
        <p:spPr>
          <a:xfrm>
            <a:off x="4141875" y="1583350"/>
            <a:ext cx="45450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" name="Google Shape;160;p12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EFEFEF"/>
                </a:solidFill>
              </a:rPr>
              <a:t>#WomenTechmakers</a:t>
            </a:r>
            <a:endParaRPr>
              <a:solidFill>
                <a:srgbClr val="EFEFEF"/>
              </a:solidFill>
            </a:endParaRPr>
          </a:p>
        </p:txBody>
      </p:sp>
      <p:cxnSp>
        <p:nvCxnSpPr>
          <p:cNvPr id="161" name="Google Shape;161;p12"/>
          <p:cNvCxnSpPr/>
          <p:nvPr/>
        </p:nvCxnSpPr>
        <p:spPr>
          <a:xfrm>
            <a:off x="3732625" y="1589700"/>
            <a:ext cx="0" cy="1875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2" name="Google Shape;162;p12"/>
          <p:cNvPicPr preferRelativeResize="0"/>
          <p:nvPr/>
        </p:nvPicPr>
        <p:blipFill rotWithShape="1">
          <a:blip r:embed="rId2">
            <a:alphaModFix/>
          </a:blip>
          <a:srcRect b="16177" l="0" r="0" t="0"/>
          <a:stretch/>
        </p:blipFill>
        <p:spPr>
          <a:xfrm>
            <a:off x="961325" y="1655525"/>
            <a:ext cx="20495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3">
  <p:cSld name="CUSTOM_2_1">
    <p:bg>
      <p:bgPr>
        <a:solidFill>
          <a:srgbClr val="666666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/>
          <p:nvPr>
            <p:ph type="title"/>
          </p:nvPr>
        </p:nvSpPr>
        <p:spPr>
          <a:xfrm>
            <a:off x="4141875" y="1583350"/>
            <a:ext cx="45450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13"/>
          <p:cNvPicPr preferRelativeResize="0"/>
          <p:nvPr/>
        </p:nvPicPr>
        <p:blipFill rotWithShape="1">
          <a:blip r:embed="rId2">
            <a:alphaModFix/>
          </a:blip>
          <a:srcRect b="16177" l="0" r="0" t="0"/>
          <a:stretch/>
        </p:blipFill>
        <p:spPr>
          <a:xfrm>
            <a:off x="961325" y="1655525"/>
            <a:ext cx="2049575" cy="16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13"/>
          <p:cNvCxnSpPr/>
          <p:nvPr/>
        </p:nvCxnSpPr>
        <p:spPr>
          <a:xfrm>
            <a:off x="3732625" y="1589700"/>
            <a:ext cx="0" cy="1875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3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EFEFEF"/>
                </a:solidFill>
              </a:rPr>
              <a:t>#WomenTechmakers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0" name="Google Shape;170;p14"/>
          <p:cNvSpPr txBox="1"/>
          <p:nvPr>
            <p:ph idx="1" type="body"/>
          </p:nvPr>
        </p:nvSpPr>
        <p:spPr>
          <a:xfrm>
            <a:off x="457200" y="1200150"/>
            <a:ext cx="82296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71" name="Google Shape;171;p14"/>
          <p:cNvPicPr preferRelativeResize="0"/>
          <p:nvPr/>
        </p:nvPicPr>
        <p:blipFill rotWithShape="1">
          <a:blip r:embed="rId2">
            <a:alphaModFix/>
          </a:blip>
          <a:srcRect b="26379" l="16218" r="17801" t="14153"/>
          <a:stretch/>
        </p:blipFill>
        <p:spPr>
          <a:xfrm>
            <a:off x="103125" y="4605975"/>
            <a:ext cx="538550" cy="45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4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#WomenTechmakers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75" name="Google Shape;175;p15"/>
          <p:cNvSpPr txBox="1"/>
          <p:nvPr>
            <p:ph idx="1" type="body"/>
          </p:nvPr>
        </p:nvSpPr>
        <p:spPr>
          <a:xfrm>
            <a:off x="457200" y="1200150"/>
            <a:ext cx="39945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6" name="Google Shape;176;p15"/>
          <p:cNvSpPr txBox="1"/>
          <p:nvPr>
            <p:ph idx="2" type="body"/>
          </p:nvPr>
        </p:nvSpPr>
        <p:spPr>
          <a:xfrm>
            <a:off x="4692275" y="1200150"/>
            <a:ext cx="39945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●"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○"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Google Sans"/>
              <a:buChar char="■"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77" name="Google Shape;177;p15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#WomenTechmakers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78" name="Google Shape;178;p15"/>
          <p:cNvPicPr preferRelativeResize="0"/>
          <p:nvPr/>
        </p:nvPicPr>
        <p:blipFill rotWithShape="1">
          <a:blip r:embed="rId2">
            <a:alphaModFix/>
          </a:blip>
          <a:srcRect b="24368" l="0" r="0" t="0"/>
          <a:stretch/>
        </p:blipFill>
        <p:spPr>
          <a:xfrm>
            <a:off x="0" y="4401675"/>
            <a:ext cx="814701" cy="640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Google Sans"/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81" name="Google Shape;181;p16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#WomenTechmakers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2" name="Google Shape;182;p16"/>
          <p:cNvPicPr preferRelativeResize="0"/>
          <p:nvPr/>
        </p:nvPicPr>
        <p:blipFill rotWithShape="1">
          <a:blip r:embed="rId2">
            <a:alphaModFix/>
          </a:blip>
          <a:srcRect b="24368" l="0" r="0" t="0"/>
          <a:stretch/>
        </p:blipFill>
        <p:spPr>
          <a:xfrm>
            <a:off x="0" y="4575288"/>
            <a:ext cx="686797" cy="53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caption">
  <p:cSld name="CAPTION_ONLY_4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/>
          <p:nvPr/>
        </p:nvSpPr>
        <p:spPr>
          <a:xfrm>
            <a:off x="0" y="4463900"/>
            <a:ext cx="9144000" cy="679500"/>
          </a:xfrm>
          <a:prstGeom prst="rect">
            <a:avLst/>
          </a:prstGeom>
          <a:solidFill>
            <a:srgbClr val="000000">
              <a:alpha val="4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>
            <p:ph idx="1" type="body"/>
          </p:nvPr>
        </p:nvSpPr>
        <p:spPr>
          <a:xfrm>
            <a:off x="750450" y="4463900"/>
            <a:ext cx="64098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</a:lstStyle>
          <a:p/>
        </p:txBody>
      </p:sp>
      <p:pic>
        <p:nvPicPr>
          <p:cNvPr id="186" name="Google Shape;186;p17"/>
          <p:cNvPicPr preferRelativeResize="0"/>
          <p:nvPr/>
        </p:nvPicPr>
        <p:blipFill rotWithShape="1">
          <a:blip r:embed="rId2">
            <a:alphaModFix/>
          </a:blip>
          <a:srcRect b="26379" l="16218" r="17801" t="14153"/>
          <a:stretch/>
        </p:blipFill>
        <p:spPr>
          <a:xfrm>
            <a:off x="103125" y="4605975"/>
            <a:ext cx="538550" cy="45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EFEFEF"/>
                </a:solidFill>
                <a:latin typeface="Google Sans"/>
                <a:ea typeface="Google Sans"/>
                <a:cs typeface="Google Sans"/>
                <a:sym typeface="Google Sans"/>
              </a:rPr>
              <a:t>#WomenTechmakers</a:t>
            </a:r>
            <a:endParaRPr>
              <a:solidFill>
                <a:srgbClr val="EFEFE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with title and body">
  <p:cSld name="CAPTION_ONLY_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/>
          <p:nvPr/>
        </p:nvSpPr>
        <p:spPr>
          <a:xfrm>
            <a:off x="4565650" y="1627325"/>
            <a:ext cx="4578300" cy="3021000"/>
          </a:xfrm>
          <a:prstGeom prst="rect">
            <a:avLst/>
          </a:prstGeom>
          <a:solidFill>
            <a:srgbClr val="000000">
              <a:alpha val="4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0" y="0"/>
            <a:ext cx="9144000" cy="679500"/>
          </a:xfrm>
          <a:prstGeom prst="rect">
            <a:avLst/>
          </a:prstGeom>
          <a:solidFill>
            <a:srgbClr val="000000">
              <a:alpha val="4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 txBox="1"/>
          <p:nvPr>
            <p:ph idx="1" type="body"/>
          </p:nvPr>
        </p:nvSpPr>
        <p:spPr>
          <a:xfrm>
            <a:off x="750350" y="-50871"/>
            <a:ext cx="6409800" cy="67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2">
            <a:alphaModFix/>
          </a:blip>
          <a:srcRect b="26379" l="16218" r="17801" t="14153"/>
          <a:stretch/>
        </p:blipFill>
        <p:spPr>
          <a:xfrm>
            <a:off x="103125" y="91205"/>
            <a:ext cx="538550" cy="45874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8"/>
          <p:cNvSpPr txBox="1"/>
          <p:nvPr>
            <p:ph idx="2" type="body"/>
          </p:nvPr>
        </p:nvSpPr>
        <p:spPr>
          <a:xfrm>
            <a:off x="4769050" y="1792675"/>
            <a:ext cx="4197000" cy="267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1800">
                <a:solidFill>
                  <a:srgbClr val="FFFFFF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1800">
                <a:solidFill>
                  <a:srgbClr val="FFFFFF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>
                <a:solidFill>
                  <a:srgbClr val="FFFFFF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>
                <a:solidFill>
                  <a:srgbClr val="FFFFFF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nd big idea">
  <p:cSld name="CAPTION_ONLY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4423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 txBox="1"/>
          <p:nvPr>
            <p:ph idx="1" type="body"/>
          </p:nvPr>
        </p:nvSpPr>
        <p:spPr>
          <a:xfrm>
            <a:off x="457200" y="369456"/>
            <a:ext cx="8229600" cy="44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1pPr>
          </a:lstStyle>
          <a:p/>
        </p:txBody>
      </p:sp>
      <p:pic>
        <p:nvPicPr>
          <p:cNvPr id="197" name="Google Shape;197;p19"/>
          <p:cNvPicPr preferRelativeResize="0"/>
          <p:nvPr/>
        </p:nvPicPr>
        <p:blipFill rotWithShape="1">
          <a:blip r:embed="rId2">
            <a:alphaModFix/>
          </a:blip>
          <a:srcRect b="26379" l="16218" r="17801" t="14153"/>
          <a:stretch/>
        </p:blipFill>
        <p:spPr>
          <a:xfrm>
            <a:off x="103125" y="4605975"/>
            <a:ext cx="538550" cy="458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#WomenTechmakers</a:t>
            </a:r>
            <a:endParaRPr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0" name="Google Shape;200;p20"/>
          <p:cNvPicPr preferRelativeResize="0"/>
          <p:nvPr/>
        </p:nvPicPr>
        <p:blipFill rotWithShape="1">
          <a:blip r:embed="rId2">
            <a:alphaModFix/>
          </a:blip>
          <a:srcRect b="24368" l="0" r="0" t="0"/>
          <a:stretch/>
        </p:blipFill>
        <p:spPr>
          <a:xfrm>
            <a:off x="61275" y="4551297"/>
            <a:ext cx="624326" cy="49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gue 1">
  <p:cSld name="CUSTOM">
    <p:bg>
      <p:bgPr>
        <a:solidFill>
          <a:srgbClr val="4285F4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141875" y="1583350"/>
            <a:ext cx="4545000" cy="306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" name="Google Shape;14;p3"/>
          <p:cNvPicPr preferRelativeResize="0"/>
          <p:nvPr/>
        </p:nvPicPr>
        <p:blipFill rotWithShape="1">
          <a:blip r:embed="rId2">
            <a:alphaModFix/>
          </a:blip>
          <a:srcRect b="14185" l="0" r="0" t="0"/>
          <a:stretch/>
        </p:blipFill>
        <p:spPr>
          <a:xfrm>
            <a:off x="961325" y="1655525"/>
            <a:ext cx="2049575" cy="163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Google Shape;15;p3"/>
          <p:cNvCxnSpPr/>
          <p:nvPr/>
        </p:nvCxnSpPr>
        <p:spPr>
          <a:xfrm>
            <a:off x="3732625" y="1589700"/>
            <a:ext cx="0" cy="18759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EFEFEF"/>
                </a:solidFill>
              </a:rPr>
              <a:t>#WomenTechmakers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end">
  <p:cSld name="CUSTOM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WTM Bookend.png" id="203" name="Google Shape;20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08"/>
            <a:ext cx="9143996" cy="513848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1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</a:rPr>
              <a:t>#WomenTechmakers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okend Promote">
  <p:cSld name="CUSTOM_1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WTM Bookend.png" id="207" name="Google Shape;20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508"/>
            <a:ext cx="9143996" cy="513848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118775" y="4619886"/>
            <a:ext cx="29226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</a:rPr>
              <a:t>Sponsored by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75" y="4760475"/>
            <a:ext cx="613325" cy="2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330825" y="4054929"/>
            <a:ext cx="6757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3D85C6"/>
                </a:solidFill>
              </a:rPr>
              <a:t>Visit WomenTechmakers.com to learn more.  </a:t>
            </a:r>
            <a:endParaRPr sz="1800">
              <a:solidFill>
                <a:srgbClr val="3D85C6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7160250" y="4648371"/>
            <a:ext cx="1920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rgbClr val="999999"/>
                </a:solidFill>
              </a:rPr>
              <a:t>#WomenTechmakers</a:t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4" name="Google Shape;214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8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" name="Google Shape;221;p25"/>
          <p:cNvGrpSpPr/>
          <p:nvPr/>
        </p:nvGrpSpPr>
        <p:grpSpPr>
          <a:xfrm>
            <a:off x="0" y="5060425"/>
            <a:ext cx="9144024" cy="82800"/>
            <a:chOff x="0" y="5060425"/>
            <a:chExt cx="9144024" cy="82800"/>
          </a:xfrm>
        </p:grpSpPr>
        <p:sp>
          <p:nvSpPr>
            <p:cNvPr id="222" name="Google Shape;222;p25"/>
            <p:cNvSpPr/>
            <p:nvPr/>
          </p:nvSpPr>
          <p:spPr>
            <a:xfrm>
              <a:off x="0" y="5060425"/>
              <a:ext cx="1524000" cy="8280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1524005" y="5060425"/>
              <a:ext cx="1524000" cy="82800"/>
            </a:xfrm>
            <a:prstGeom prst="rect">
              <a:avLst/>
            </a:prstGeom>
            <a:solidFill>
              <a:srgbClr val="4FC3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3048010" y="5060425"/>
              <a:ext cx="1524000" cy="82800"/>
            </a:xfrm>
            <a:prstGeom prst="rect">
              <a:avLst/>
            </a:prstGeom>
            <a:solidFill>
              <a:srgbClr val="1CE9B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4572014" y="5060425"/>
              <a:ext cx="1524000" cy="82800"/>
            </a:xfrm>
            <a:prstGeom prst="rect">
              <a:avLst/>
            </a:prstGeom>
            <a:solidFill>
              <a:srgbClr val="00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6096019" y="5060425"/>
              <a:ext cx="1524000" cy="82800"/>
            </a:xfrm>
            <a:prstGeom prst="rect">
              <a:avLst/>
            </a:prstGeom>
            <a:solidFill>
              <a:srgbClr val="FCBB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7620024" y="5060425"/>
              <a:ext cx="1524000" cy="82800"/>
            </a:xfrm>
            <a:prstGeom prst="rect">
              <a:avLst/>
            </a:prstGeom>
            <a:solidFill>
              <a:srgbClr val="F899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 title and description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" name="Google Shape;232;p2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" name="Google Shape;234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 1">
  <p:cSld name="One column 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tercolor Lower 1">
  <p:cSld name="CUSTOM_3_3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50" y="4840132"/>
            <a:ext cx="1605577" cy="2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/>
          <p:nvPr/>
        </p:nvSpPr>
        <p:spPr>
          <a:xfrm>
            <a:off x="8094000" y="476385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tercolor Lower">
  <p:cSld name="CUSTOM_3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83790"/>
          <a:stretch/>
        </p:blipFill>
        <p:spPr>
          <a:xfrm>
            <a:off x="0" y="4763850"/>
            <a:ext cx="9144000" cy="3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50" y="4840132"/>
            <a:ext cx="1605577" cy="2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8094000" y="476385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251150" y="170775"/>
            <a:ext cx="70119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atercolor Splash">
  <p:cSld name="CUSTOM_3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 rotWithShape="1">
          <a:blip r:embed="rId2">
            <a:alphaModFix/>
          </a:blip>
          <a:srcRect b="23094" l="0" r="0" t="0"/>
          <a:stretch/>
        </p:blipFill>
        <p:spPr>
          <a:xfrm>
            <a:off x="0" y="4254425"/>
            <a:ext cx="9143998" cy="8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50" y="4840132"/>
            <a:ext cx="1605577" cy="20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/>
        </p:nvSpPr>
        <p:spPr>
          <a:xfrm>
            <a:off x="8094000" y="476385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0" name="Google Shape;30;p6"/>
          <p:cNvSpPr txBox="1"/>
          <p:nvPr/>
        </p:nvSpPr>
        <p:spPr>
          <a:xfrm>
            <a:off x="241100" y="221000"/>
            <a:ext cx="6328800" cy="10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p 1">
  <p:cSld name="CUSTOM_5_1_1_1">
    <p:bg>
      <p:bgPr>
        <a:solidFill>
          <a:srgbClr val="666666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7"/>
          <p:cNvPicPr preferRelativeResize="0"/>
          <p:nvPr/>
        </p:nvPicPr>
        <p:blipFill rotWithShape="1">
          <a:blip r:embed="rId3">
            <a:alphaModFix/>
          </a:blip>
          <a:srcRect b="8803" l="8935" r="9009" t="91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158" y="2136684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374" y="2136684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984" y="221304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363" y="186071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048" y="195183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396" y="192441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626" y="1683998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442" y="2136684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051" y="221304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606" y="168398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589" y="1649709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645" y="1496986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61" y="3100331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813" y="293565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61" y="317648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335" y="1744541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292" y="1832926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148" y="194233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958" y="178166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821" y="272410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845" y="257670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04" y="287489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107" y="336354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266" y="287489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073" y="326401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433" y="1963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749" y="320377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814" y="1801054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651" y="1744541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894" y="2773333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869" y="2370168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883" y="2697178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589" y="3492681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814" y="1963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3" y="214769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486" y="292108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589" y="3209993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958" y="187994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180" y="336353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518" y="2730302"/>
            <a:ext cx="282689" cy="28268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 sz="12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5" name="Google Shape;7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646" y="207644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3009" y="1891607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246" y="1963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31" y="209708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31" y="217343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02" y="2227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02" y="2303598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266" y="2002572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614" y="3646234"/>
            <a:ext cx="282689" cy="28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p 2">
  <p:cSld name="CUSTOM_5_1_1_1_1">
    <p:bg>
      <p:bgPr>
        <a:solidFill>
          <a:srgbClr val="666666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8"/>
          <p:cNvPicPr preferRelativeResize="0"/>
          <p:nvPr/>
        </p:nvPicPr>
        <p:blipFill rotWithShape="1">
          <a:blip r:embed="rId3">
            <a:alphaModFix/>
          </a:blip>
          <a:srcRect b="8803" l="8935" r="9009" t="914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1158" y="2136684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374" y="2136684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984" y="221304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363" y="186071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4048" y="195183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396" y="192441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626" y="1683998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442" y="2136684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051" y="221304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8606" y="168398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9589" y="1649709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2645" y="1496986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61" y="3100331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9813" y="293565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2761" y="317648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335" y="1744541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292" y="1832926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148" y="194233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958" y="178166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821" y="272410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845" y="257670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04" y="287489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107" y="336354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266" y="287489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0073" y="326401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9433" y="1963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1749" y="320377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4814" y="1801054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9651" y="1744541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894" y="2773333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6869" y="2370168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883" y="2697178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6589" y="3492681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4814" y="1963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253" y="214769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3486" y="292108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589" y="3209993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958" y="1879949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180" y="3363537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518" y="2730302"/>
            <a:ext cx="282689" cy="28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8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#WTM18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8" name="Google Shape;12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8271" y="2036845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3271" y="1863632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3246" y="1963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31" y="2097080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31" y="2173436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02" y="2227242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02" y="2303598"/>
            <a:ext cx="282689" cy="2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3266" y="2002572"/>
            <a:ext cx="403159" cy="40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4614" y="3646234"/>
            <a:ext cx="282689" cy="282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"/>
          <p:cNvSpPr/>
          <p:nvPr/>
        </p:nvSpPr>
        <p:spPr>
          <a:xfrm>
            <a:off x="100" y="-15275"/>
            <a:ext cx="9144000" cy="4297200"/>
          </a:xfrm>
          <a:prstGeom prst="rect">
            <a:avLst/>
          </a:prstGeom>
          <a:solidFill>
            <a:srgbClr val="000000">
              <a:alpha val="4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/>
          <p:nvPr/>
        </p:nvSpPr>
        <p:spPr>
          <a:xfrm>
            <a:off x="-2225" y="4010725"/>
            <a:ext cx="9144000" cy="114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#WTM18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#WTM10</a:t>
            </a:r>
            <a:endParaRPr sz="12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0" y="4087075"/>
            <a:ext cx="24297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4285F4"/>
                </a:solidFill>
                <a:latin typeface="Roboto Medium"/>
                <a:ea typeface="Roboto Medium"/>
                <a:cs typeface="Roboto Medium"/>
                <a:sym typeface="Roboto Medium"/>
              </a:rPr>
              <a:t>52</a:t>
            </a:r>
            <a:endParaRPr sz="3000">
              <a:solidFill>
                <a:srgbClr val="4285F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Countries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2353450" y="4087075"/>
            <a:ext cx="24297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4285F4"/>
                </a:solidFill>
                <a:latin typeface="Roboto Medium"/>
                <a:ea typeface="Roboto Medium"/>
                <a:cs typeface="Roboto Medium"/>
                <a:sym typeface="Roboto Medium"/>
              </a:rPr>
              <a:t>225</a:t>
            </a:r>
            <a:endParaRPr sz="3000">
              <a:solidFill>
                <a:srgbClr val="4285F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Events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4866875" y="4087075"/>
            <a:ext cx="24297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rgbClr val="4285F4"/>
                </a:solidFill>
                <a:latin typeface="Roboto Medium"/>
                <a:ea typeface="Roboto Medium"/>
                <a:cs typeface="Roboto Medium"/>
                <a:sym typeface="Roboto Medium"/>
              </a:rPr>
              <a:t>20,000</a:t>
            </a:r>
            <a:endParaRPr sz="3000">
              <a:solidFill>
                <a:srgbClr val="4285F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Women in Tech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 2">
  <p:cSld name="CUSTOM_1_1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/>
          <p:nvPr/>
        </p:nvSpPr>
        <p:spPr>
          <a:xfrm>
            <a:off x="25" y="3443800"/>
            <a:ext cx="9144000" cy="174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 sz="1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eaker 1">
  <p:cSld name="CUSTOM_5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0"/>
          <p:cNvPicPr preferRelativeResize="0"/>
          <p:nvPr/>
        </p:nvPicPr>
        <p:blipFill rotWithShape="1">
          <a:blip r:embed="rId2">
            <a:alphaModFix/>
          </a:blip>
          <a:srcRect b="23675" l="23209" r="38395" t="0"/>
          <a:stretch/>
        </p:blipFill>
        <p:spPr>
          <a:xfrm>
            <a:off x="0" y="0"/>
            <a:ext cx="20698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100" y="1947938"/>
            <a:ext cx="1247625" cy="12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#WTM18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0"/>
          <p:cNvSpPr txBox="1"/>
          <p:nvPr/>
        </p:nvSpPr>
        <p:spPr>
          <a:xfrm>
            <a:off x="8094000" y="4764000"/>
            <a:ext cx="10500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#WTM19</a:t>
            </a:r>
            <a:endParaRPr sz="1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3600"/>
              <a:buFont typeface="Google Sans"/>
              <a:buNone/>
              <a:defRPr sz="36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ogle Sans"/>
              <a:buNone/>
              <a:defRPr b="1" sz="36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000"/>
              <a:buFont typeface="Google Sans"/>
              <a:buChar char="●"/>
              <a:defRPr sz="30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Google Sans"/>
              <a:buChar char="○"/>
              <a:defRPr sz="2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Font typeface="Google Sans"/>
              <a:buChar char="■"/>
              <a:defRPr sz="24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  <a:defRPr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○"/>
              <a:defRPr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■"/>
              <a:defRPr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●"/>
              <a:defRPr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○"/>
              <a:defRPr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Google Sans"/>
              <a:buChar char="■"/>
              <a:defRPr sz="18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46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0.gif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9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53.png"/><Relationship Id="rId9" Type="http://schemas.openxmlformats.org/officeDocument/2006/relationships/image" Target="../media/image55.png"/><Relationship Id="rId5" Type="http://schemas.openxmlformats.org/officeDocument/2006/relationships/image" Target="../media/image54.png"/><Relationship Id="rId6" Type="http://schemas.openxmlformats.org/officeDocument/2006/relationships/image" Target="../media/image47.png"/><Relationship Id="rId7" Type="http://schemas.openxmlformats.org/officeDocument/2006/relationships/image" Target="../media/image56.png"/><Relationship Id="rId8" Type="http://schemas.openxmlformats.org/officeDocument/2006/relationships/image" Target="../media/image21.png"/><Relationship Id="rId11" Type="http://schemas.openxmlformats.org/officeDocument/2006/relationships/image" Target="../media/image58.png"/><Relationship Id="rId10" Type="http://schemas.openxmlformats.org/officeDocument/2006/relationships/image" Target="../media/image50.png"/><Relationship Id="rId13" Type="http://schemas.openxmlformats.org/officeDocument/2006/relationships/image" Target="../media/image23.png"/><Relationship Id="rId12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6.gif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5.gif"/><Relationship Id="rId9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9.png"/><Relationship Id="rId8" Type="http://schemas.openxmlformats.org/officeDocument/2006/relationships/image" Target="../media/image30.png"/><Relationship Id="rId11" Type="http://schemas.openxmlformats.org/officeDocument/2006/relationships/image" Target="../media/image41.png"/><Relationship Id="rId10" Type="http://schemas.openxmlformats.org/officeDocument/2006/relationships/image" Target="../media/image27.png"/><Relationship Id="rId13" Type="http://schemas.openxmlformats.org/officeDocument/2006/relationships/image" Target="../media/image37.png"/><Relationship Id="rId12" Type="http://schemas.openxmlformats.org/officeDocument/2006/relationships/image" Target="../media/image28.png"/><Relationship Id="rId15" Type="http://schemas.openxmlformats.org/officeDocument/2006/relationships/image" Target="../media/image38.png"/><Relationship Id="rId14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hyperlink" Target="http://bit.ly/buildactions-console" TargetMode="External"/><Relationship Id="rId9" Type="http://schemas.openxmlformats.org/officeDocument/2006/relationships/hyperlink" Target="http://bit.ly/firebase-get-started" TargetMode="External"/><Relationship Id="rId5" Type="http://schemas.openxmlformats.org/officeDocument/2006/relationships/hyperlink" Target="http://developers.google.com/actions/templates" TargetMode="External"/><Relationship Id="rId6" Type="http://schemas.openxmlformats.org/officeDocument/2006/relationships/hyperlink" Target="http://developers.google.com/actions/sdk" TargetMode="External"/><Relationship Id="rId7" Type="http://schemas.openxmlformats.org/officeDocument/2006/relationships/hyperlink" Target="http://developers.google.com/actions" TargetMode="External"/><Relationship Id="rId8" Type="http://schemas.openxmlformats.org/officeDocument/2006/relationships/hyperlink" Target="https://codelabs.developers.google.com" TargetMode="External"/><Relationship Id="rId11" Type="http://schemas.openxmlformats.org/officeDocument/2006/relationships/image" Target="../media/image48.gif"/><Relationship Id="rId10" Type="http://schemas.openxmlformats.org/officeDocument/2006/relationships/hyperlink" Target="http://bit.ly/aog-cloud-function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40.png"/><Relationship Id="rId5" Type="http://schemas.openxmlformats.org/officeDocument/2006/relationships/image" Target="../media/image52.png"/><Relationship Id="rId6" Type="http://schemas.openxmlformats.org/officeDocument/2006/relationships/hyperlink" Target="https://codelabs.developers.goog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51.png"/><Relationship Id="rId5" Type="http://schemas.openxmlformats.org/officeDocument/2006/relationships/hyperlink" Target="http://developers.google.com/actions/sdk" TargetMode="External"/><Relationship Id="rId6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8"/>
          <p:cNvSpPr txBox="1"/>
          <p:nvPr/>
        </p:nvSpPr>
        <p:spPr>
          <a:xfrm>
            <a:off x="2459500" y="554325"/>
            <a:ext cx="4586100" cy="8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666666"/>
                </a:solidFill>
                <a:latin typeface="Roboto Medium"/>
                <a:ea typeface="Roboto Medium"/>
                <a:cs typeface="Roboto Medium"/>
                <a:sym typeface="Roboto Medium"/>
              </a:rPr>
              <a:t>Google Assistant in 8 Minutes</a:t>
            </a:r>
            <a:endParaRPr sz="2400">
              <a:solidFill>
                <a:srgbClr val="66666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47" name="Google Shape;2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5750" y="1586925"/>
            <a:ext cx="6143126" cy="34041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/>
          <p:nvPr/>
        </p:nvSpPr>
        <p:spPr>
          <a:xfrm>
            <a:off x="0" y="1601300"/>
            <a:ext cx="1699200" cy="66900"/>
          </a:xfrm>
          <a:prstGeom prst="rect">
            <a:avLst/>
          </a:prstGeom>
          <a:solidFill>
            <a:srgbClr val="5C9FE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8"/>
          <p:cNvSpPr/>
          <p:nvPr/>
        </p:nvSpPr>
        <p:spPr>
          <a:xfrm>
            <a:off x="1699200" y="1601300"/>
            <a:ext cx="1761900" cy="66900"/>
          </a:xfrm>
          <a:prstGeom prst="rect">
            <a:avLst/>
          </a:prstGeom>
          <a:solidFill>
            <a:srgbClr val="E4534E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"/>
          <p:cNvSpPr/>
          <p:nvPr/>
        </p:nvSpPr>
        <p:spPr>
          <a:xfrm>
            <a:off x="5707325" y="1601300"/>
            <a:ext cx="1699200" cy="66900"/>
          </a:xfrm>
          <a:prstGeom prst="rect">
            <a:avLst/>
          </a:prstGeom>
          <a:solidFill>
            <a:srgbClr val="EDC92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8"/>
          <p:cNvSpPr/>
          <p:nvPr/>
        </p:nvSpPr>
        <p:spPr>
          <a:xfrm>
            <a:off x="7406525" y="1601288"/>
            <a:ext cx="1761900" cy="66900"/>
          </a:xfrm>
          <a:prstGeom prst="rect">
            <a:avLst/>
          </a:prstGeom>
          <a:solidFill>
            <a:srgbClr val="48C677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_google_plus.png" id="380" name="Google Shape;38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3763" y="1075575"/>
            <a:ext cx="965625" cy="9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/>
        </p:nvSpPr>
        <p:spPr>
          <a:xfrm>
            <a:off x="5719375" y="1160500"/>
            <a:ext cx="337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Actions on Google Developer Community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https://g.co/actionsdev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2" name="Google Shape;382;p37"/>
          <p:cNvGrpSpPr/>
          <p:nvPr/>
        </p:nvGrpSpPr>
        <p:grpSpPr>
          <a:xfrm>
            <a:off x="3822355" y="1160477"/>
            <a:ext cx="965647" cy="880747"/>
            <a:chOff x="1418475" y="2178700"/>
            <a:chExt cx="586200" cy="586500"/>
          </a:xfrm>
        </p:grpSpPr>
        <p:sp>
          <p:nvSpPr>
            <p:cNvPr id="383" name="Google Shape;383;p37"/>
            <p:cNvSpPr/>
            <p:nvPr/>
          </p:nvSpPr>
          <p:spPr>
            <a:xfrm>
              <a:off x="1418475" y="2178700"/>
              <a:ext cx="586200" cy="586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4" name="Google Shape;384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449674" y="2210050"/>
              <a:ext cx="523800" cy="523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5" name="Google Shape;385;p37"/>
          <p:cNvSpPr txBox="1"/>
          <p:nvPr/>
        </p:nvSpPr>
        <p:spPr>
          <a:xfrm>
            <a:off x="2890975" y="1160500"/>
            <a:ext cx="2921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Actions on Google Developers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https://developers.google.com/actions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6775" y="1160500"/>
            <a:ext cx="880701" cy="880701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 txBox="1"/>
          <p:nvPr/>
        </p:nvSpPr>
        <p:spPr>
          <a:xfrm>
            <a:off x="244975" y="1256925"/>
            <a:ext cx="264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Actions on Google Twitter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https://twitter.com/actionsongoogle</a:t>
            </a:r>
            <a:endParaRPr b="0" i="0" sz="12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2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#AoGDevs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0350" y="1669475"/>
            <a:ext cx="1435126" cy="143512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9"/>
          <p:cNvSpPr txBox="1"/>
          <p:nvPr/>
        </p:nvSpPr>
        <p:spPr>
          <a:xfrm>
            <a:off x="2819500" y="1669475"/>
            <a:ext cx="5201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tr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MERVE BAŞAK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2877300" y="2256975"/>
            <a:ext cx="49509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Computer Engineering @Anadolu University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GDG Eskisehir Organizer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WTM Eskisehir </a:t>
            </a:r>
            <a:r>
              <a:rPr lang="tr">
                <a:latin typeface="Roboto"/>
                <a:ea typeface="Roboto"/>
                <a:cs typeface="Roboto"/>
                <a:sym typeface="Roboto"/>
              </a:rPr>
              <a:t>Ambassadors</a:t>
            </a:r>
            <a:endParaRPr b="0" i="0" sz="1400" u="none" cap="none" strike="noStrike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6751" y="4603825"/>
            <a:ext cx="4381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8612" y="4625363"/>
            <a:ext cx="395725" cy="3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2033100" y="4603825"/>
            <a:ext cx="15054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@mervebasak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2450" y="4581725"/>
            <a:ext cx="482350" cy="4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4104325" y="4625350"/>
            <a:ext cx="1562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/bsk_mrv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5814800" y="4625363"/>
            <a:ext cx="1505400" cy="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/mervebasak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5749" y="34200"/>
            <a:ext cx="2790826" cy="2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5">
            <a:alphaModFix/>
          </a:blip>
          <a:srcRect b="0" l="-131730" r="131729" t="0"/>
          <a:stretch/>
        </p:blipFill>
        <p:spPr>
          <a:xfrm>
            <a:off x="1640919" y="1100453"/>
            <a:ext cx="3186618" cy="31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6">
            <a:alphaModFix/>
          </a:blip>
          <a:srcRect b="19369" l="115220" r="-115220" t="-19370"/>
          <a:stretch/>
        </p:blipFill>
        <p:spPr>
          <a:xfrm>
            <a:off x="6646325" y="88924"/>
            <a:ext cx="2322200" cy="23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1476113" y="818800"/>
            <a:ext cx="14301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tr"/>
              <a:t>What is Action on Google?</a:t>
            </a:r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7413" y="-39550"/>
            <a:ext cx="2579150" cy="257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6051250" y="818800"/>
            <a:ext cx="15915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What is Google Assistant?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392100" y="2118950"/>
            <a:ext cx="3390600" cy="23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Actions on Google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developer platform that let’s us create software to extend the functionality of the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Google Assistant.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a developer, we can use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Actions on Google 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 easily create and manage delightful and effective conversational experiences between users and our own 3rd-party fulfillment service.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5904650" y="2225775"/>
            <a:ext cx="31866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Google Assistant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smart personal assistant first announced in </a:t>
            </a:r>
            <a:r>
              <a:rPr b="1"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May 2016 in Google I / O.</a:t>
            </a:r>
            <a:r>
              <a:rPr lang="tr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Google Assistant extends to help you across devices, like Google Home, your phone, and more.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838" y="2146500"/>
            <a:ext cx="703712" cy="11079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QUOS.jpg" id="285" name="Google Shape;28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9899" y="3482224"/>
            <a:ext cx="1342916" cy="87027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/>
          <p:nvPr/>
        </p:nvSpPr>
        <p:spPr>
          <a:xfrm>
            <a:off x="7307168" y="3507653"/>
            <a:ext cx="1286700" cy="72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0040" y="3676325"/>
            <a:ext cx="422636" cy="3898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31"/>
          <p:cNvGrpSpPr/>
          <p:nvPr/>
        </p:nvGrpSpPr>
        <p:grpSpPr>
          <a:xfrm>
            <a:off x="5640435" y="3392458"/>
            <a:ext cx="1372796" cy="1029591"/>
            <a:chOff x="5640435" y="3392458"/>
            <a:chExt cx="1372796" cy="1029591"/>
          </a:xfrm>
        </p:grpSpPr>
        <p:pic>
          <p:nvPicPr>
            <p:cNvPr id="289" name="Google Shape;289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40435" y="3392458"/>
              <a:ext cx="1372796" cy="10295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1"/>
            <p:cNvSpPr/>
            <p:nvPr/>
          </p:nvSpPr>
          <p:spPr>
            <a:xfrm>
              <a:off x="5856042" y="3536180"/>
              <a:ext cx="907500" cy="591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1" name="Google Shape;29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115948" y="3652971"/>
              <a:ext cx="387636" cy="3575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2" name="Google Shape;292;p31"/>
          <p:cNvGrpSpPr/>
          <p:nvPr/>
        </p:nvGrpSpPr>
        <p:grpSpPr>
          <a:xfrm>
            <a:off x="6989488" y="2017965"/>
            <a:ext cx="575123" cy="1214902"/>
            <a:chOff x="5796588" y="3394386"/>
            <a:chExt cx="575123" cy="1214902"/>
          </a:xfrm>
        </p:grpSpPr>
        <p:pic>
          <p:nvPicPr>
            <p:cNvPr id="293" name="Google Shape;293;p31"/>
            <p:cNvPicPr preferRelativeResize="0"/>
            <p:nvPr/>
          </p:nvPicPr>
          <p:blipFill rotWithShape="1">
            <a:blip r:embed="rId8">
              <a:alphaModFix/>
            </a:blip>
            <a:srcRect b="27230" l="56467" r="1902" t="0"/>
            <a:stretch/>
          </p:blipFill>
          <p:spPr>
            <a:xfrm>
              <a:off x="5796588" y="3394386"/>
              <a:ext cx="575123" cy="12149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31"/>
            <p:cNvSpPr/>
            <p:nvPr/>
          </p:nvSpPr>
          <p:spPr>
            <a:xfrm>
              <a:off x="5827993" y="3563382"/>
              <a:ext cx="502500" cy="88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5" name="Google Shape;29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54552" y="3864824"/>
              <a:ext cx="249392" cy="2300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6" name="Google Shape;29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6754" y="675555"/>
            <a:ext cx="1069226" cy="1161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7667" y="1928649"/>
            <a:ext cx="666804" cy="128369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/>
          <p:nvPr/>
        </p:nvSpPr>
        <p:spPr>
          <a:xfrm>
            <a:off x="7985517" y="2004686"/>
            <a:ext cx="556200" cy="1117200"/>
          </a:xfrm>
          <a:prstGeom prst="roundRect">
            <a:avLst>
              <a:gd fmla="val 743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1616" y="2423028"/>
            <a:ext cx="304000" cy="280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ose.png" id="300" name="Google Shape;300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54432" y="698867"/>
            <a:ext cx="1342956" cy="108998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1"/>
          <p:cNvSpPr/>
          <p:nvPr/>
        </p:nvSpPr>
        <p:spPr>
          <a:xfrm rot="698018">
            <a:off x="4446306" y="3615793"/>
            <a:ext cx="31242" cy="403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1"/>
          <p:cNvSpPr/>
          <p:nvPr/>
        </p:nvSpPr>
        <p:spPr>
          <a:xfrm rot="698018">
            <a:off x="4428831" y="3696518"/>
            <a:ext cx="31242" cy="403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1"/>
          <p:cNvGrpSpPr/>
          <p:nvPr/>
        </p:nvGrpSpPr>
        <p:grpSpPr>
          <a:xfrm>
            <a:off x="4303900" y="3482225"/>
            <a:ext cx="1246825" cy="870272"/>
            <a:chOff x="4303900" y="3482225"/>
            <a:chExt cx="1246825" cy="870272"/>
          </a:xfrm>
        </p:grpSpPr>
        <p:pic>
          <p:nvPicPr>
            <p:cNvPr id="304" name="Google Shape;304;p31"/>
            <p:cNvPicPr preferRelativeResize="0"/>
            <p:nvPr/>
          </p:nvPicPr>
          <p:blipFill rotWithShape="1">
            <a:blip r:embed="rId12">
              <a:alphaModFix/>
            </a:blip>
            <a:srcRect b="0" l="13154" r="12650" t="7986"/>
            <a:stretch/>
          </p:blipFill>
          <p:spPr>
            <a:xfrm flipH="1">
              <a:off x="4303900" y="3482225"/>
              <a:ext cx="1246825" cy="8702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1"/>
            <p:cNvSpPr/>
            <p:nvPr/>
          </p:nvSpPr>
          <p:spPr>
            <a:xfrm>
              <a:off x="4484150" y="3639951"/>
              <a:ext cx="666900" cy="12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1"/>
            <p:cNvSpPr/>
            <p:nvPr/>
          </p:nvSpPr>
          <p:spPr>
            <a:xfrm>
              <a:off x="4473550" y="3739325"/>
              <a:ext cx="666900" cy="15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1"/>
            <p:cNvSpPr/>
            <p:nvPr/>
          </p:nvSpPr>
          <p:spPr>
            <a:xfrm>
              <a:off x="4537225" y="3895925"/>
              <a:ext cx="575100" cy="156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 rot="692850">
              <a:off x="4444779" y="3663701"/>
              <a:ext cx="666899" cy="4151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1"/>
            <p:cNvSpPr/>
            <p:nvPr/>
          </p:nvSpPr>
          <p:spPr>
            <a:xfrm rot="124645">
              <a:off x="4792013" y="3623462"/>
              <a:ext cx="364139" cy="2077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 rot="429419">
              <a:off x="4413494" y="4037844"/>
              <a:ext cx="666997" cy="97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467245">
              <a:off x="4553185" y="3692471"/>
              <a:ext cx="387637" cy="3575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31"/>
          <p:cNvSpPr txBox="1"/>
          <p:nvPr/>
        </p:nvSpPr>
        <p:spPr>
          <a:xfrm>
            <a:off x="283600" y="307400"/>
            <a:ext cx="42177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Google Assistant, across more than 500 million devices,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smart speakers, phones, cars, TVs,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headphones, watches, and more.</a:t>
            </a:r>
            <a:endParaRPr sz="35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3" name="Google Shape;313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95700" y="3434349"/>
            <a:ext cx="914062" cy="9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/>
        </p:nvSpPr>
        <p:spPr>
          <a:xfrm>
            <a:off x="113150" y="738600"/>
            <a:ext cx="2314500" cy="2366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tr" u="sng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Smart Displays:</a:t>
            </a:r>
            <a:r>
              <a:rPr lang="tr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tr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Devices with screens make it easy for users to quickly scan lists or make selections, in common use cases like shopping or product browsing.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 b="0" l="0" r="0" t="32687"/>
          <a:stretch/>
        </p:blipFill>
        <p:spPr>
          <a:xfrm>
            <a:off x="378700" y="3329609"/>
            <a:ext cx="1958351" cy="8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4">
            <a:alphaModFix/>
          </a:blip>
          <a:srcRect b="0" l="0" r="0" t="31167"/>
          <a:stretch/>
        </p:blipFill>
        <p:spPr>
          <a:xfrm>
            <a:off x="3610125" y="3385462"/>
            <a:ext cx="1796375" cy="7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5">
            <a:alphaModFix/>
          </a:blip>
          <a:srcRect b="8235" l="0" r="0" t="36716"/>
          <a:stretch/>
        </p:blipFill>
        <p:spPr>
          <a:xfrm>
            <a:off x="6729725" y="3462850"/>
            <a:ext cx="1796351" cy="61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 txBox="1"/>
          <p:nvPr/>
        </p:nvSpPr>
        <p:spPr>
          <a:xfrm>
            <a:off x="3199250" y="738600"/>
            <a:ext cx="2407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Smart Speakers:</a:t>
            </a:r>
            <a:r>
              <a:rPr b="0" i="0" lang="tr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These devices use only voice and audio for their user experience that make hands-free interactions and multi-tasking easy for users. 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6">
            <a:alphaModFix/>
          </a:blip>
          <a:srcRect b="13578" l="7523" r="8878" t="9314"/>
          <a:stretch/>
        </p:blipFill>
        <p:spPr>
          <a:xfrm>
            <a:off x="1147529" y="3104696"/>
            <a:ext cx="420700" cy="3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2"/>
          <p:cNvPicPr preferRelativeResize="0"/>
          <p:nvPr/>
        </p:nvPicPr>
        <p:blipFill rotWithShape="1">
          <a:blip r:embed="rId6">
            <a:alphaModFix/>
          </a:blip>
          <a:srcRect b="13578" l="7523" r="8878" t="9314"/>
          <a:stretch/>
        </p:blipFill>
        <p:spPr>
          <a:xfrm>
            <a:off x="4297966" y="3104696"/>
            <a:ext cx="420700" cy="3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2"/>
          <p:cNvPicPr preferRelativeResize="0"/>
          <p:nvPr/>
        </p:nvPicPr>
        <p:blipFill rotWithShape="1">
          <a:blip r:embed="rId6">
            <a:alphaModFix/>
          </a:blip>
          <a:srcRect b="13578" l="7523" r="8878" t="9314"/>
          <a:stretch/>
        </p:blipFill>
        <p:spPr>
          <a:xfrm>
            <a:off x="7417554" y="3104696"/>
            <a:ext cx="420700" cy="38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2"/>
          <p:cNvSpPr txBox="1"/>
          <p:nvPr/>
        </p:nvSpPr>
        <p:spPr>
          <a:xfrm>
            <a:off x="6229150" y="738600"/>
            <a:ext cx="2465100" cy="21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sng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Smart Phones: </a:t>
            </a:r>
            <a:r>
              <a:rPr b="0" i="0" lang="tr" sz="16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0" lang="tr" sz="14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Phones are multimodal, combining voice and visual interactions like Smart Displays, but with the added benefit of mobility. </a:t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7" name="Google Shape;32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2274025" y="99200"/>
            <a:ext cx="4664400" cy="7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What  Google Assistant can do ?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4" name="Google Shape;334;p33"/>
          <p:cNvPicPr preferRelativeResize="0"/>
          <p:nvPr/>
        </p:nvPicPr>
        <p:blipFill rotWithShape="1">
          <a:blip r:embed="rId4">
            <a:alphaModFix/>
          </a:blip>
          <a:srcRect b="13578" l="7523" r="8878" t="9314"/>
          <a:stretch/>
        </p:blipFill>
        <p:spPr>
          <a:xfrm>
            <a:off x="3992551" y="1927070"/>
            <a:ext cx="1227348" cy="1131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0101" y="812900"/>
            <a:ext cx="573275" cy="5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 rotWithShape="1">
          <a:blip r:embed="rId6">
            <a:alphaModFix/>
          </a:blip>
          <a:srcRect b="9490" l="0" r="0" t="-9490"/>
          <a:stretch/>
        </p:blipFill>
        <p:spPr>
          <a:xfrm>
            <a:off x="4753275" y="841775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1050" y="2898600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85875" y="2947475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9899" y="3599925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39525" y="3815050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/>
          <p:cNvPicPr preferRelativeResize="0"/>
          <p:nvPr/>
        </p:nvPicPr>
        <p:blipFill rotWithShape="1">
          <a:blip r:embed="rId11">
            <a:alphaModFix/>
          </a:blip>
          <a:srcRect b="11380" l="0" r="0" t="-11380"/>
          <a:stretch/>
        </p:blipFill>
        <p:spPr>
          <a:xfrm>
            <a:off x="2817425" y="2092100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01400" y="3599925"/>
            <a:ext cx="573275" cy="5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11050" y="1976576"/>
            <a:ext cx="515525" cy="5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453750" y="1258463"/>
            <a:ext cx="515525" cy="51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021400" y="1357300"/>
            <a:ext cx="515525" cy="5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4"/>
          <p:cNvSpPr txBox="1"/>
          <p:nvPr/>
        </p:nvSpPr>
        <p:spPr>
          <a:xfrm>
            <a:off x="158650" y="1060838"/>
            <a:ext cx="4168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Console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bit.ly/buildactions-console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Build with Templates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developers.google.com/actions/templates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Build with Dialogflow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developers.google.com/actions/dialogflow</a:t>
            </a:r>
            <a:endParaRPr b="0" i="1" sz="1400" u="none" cap="none" strike="noStrike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Build with Actions SDK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developers.google.com/actions/sdk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285F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								</a:t>
            </a:r>
            <a:r>
              <a:rPr b="0" i="0" lang="tr" sz="1800" u="none" cap="none" strike="noStrike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						</a:t>
            </a:r>
            <a:endParaRPr b="0" i="0" sz="18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283500" y="307391"/>
            <a:ext cx="857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tr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Resources to start and </a:t>
            </a:r>
            <a:r>
              <a:rPr lang="tr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support</a:t>
            </a:r>
            <a:endParaRPr i="0" sz="240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53" name="Google Shape;353;p34"/>
          <p:cNvSpPr txBox="1"/>
          <p:nvPr/>
        </p:nvSpPr>
        <p:spPr>
          <a:xfrm>
            <a:off x="3953150" y="1647675"/>
            <a:ext cx="4168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Documentation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7"/>
              </a:rPr>
              <a:t>developers.google.com/actions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Codelabs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8"/>
              </a:rPr>
              <a:t>codelabs.developers.google.com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Cloud Functions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9"/>
              </a:rPr>
              <a:t>bit.ly/firebase-get-started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tr" sz="1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Deploy your webhook fulfillment using Cloud Functions from Firebase</a:t>
            </a:r>
            <a:endParaRPr b="0" i="0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tr" sz="1400" u="none" cap="none" strike="noStrike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10"/>
              </a:rPr>
              <a:t>bit.ly/aog-cloud-functions</a:t>
            </a:r>
            <a:endParaRPr b="0" i="1" sz="14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54" name="Google Shape;354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03075" y="124951"/>
            <a:ext cx="2857700" cy="14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371775" y="215100"/>
            <a:ext cx="27774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t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Templates</a:t>
            </a:r>
            <a:endParaRPr i="0" sz="2400" u="none" cap="none" strike="noStrike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tr" u="none" cap="none" strike="noStrike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developers.google.com/actions/templates</a:t>
            </a:r>
            <a:endParaRPr b="0" i="0" u="none" cap="none" strike="noStrike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1" name="Google Shape;361;p35"/>
          <p:cNvPicPr preferRelativeResize="0"/>
          <p:nvPr/>
        </p:nvPicPr>
        <p:blipFill rotWithShape="1">
          <a:blip r:embed="rId4">
            <a:alphaModFix/>
          </a:blip>
          <a:srcRect b="1929" l="34642" r="34730" t="3952"/>
          <a:stretch/>
        </p:blipFill>
        <p:spPr>
          <a:xfrm>
            <a:off x="371774" y="1697077"/>
            <a:ext cx="2147276" cy="2388275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Google Shape;362;p35"/>
          <p:cNvPicPr preferRelativeResize="0"/>
          <p:nvPr/>
        </p:nvPicPr>
        <p:blipFill rotWithShape="1">
          <a:blip r:embed="rId4">
            <a:alphaModFix/>
          </a:blip>
          <a:srcRect b="1929" l="68022" r="1350" t="3952"/>
          <a:stretch/>
        </p:blipFill>
        <p:spPr>
          <a:xfrm>
            <a:off x="1161212" y="2134597"/>
            <a:ext cx="1987964" cy="2211091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35"/>
          <p:cNvPicPr preferRelativeResize="0"/>
          <p:nvPr/>
        </p:nvPicPr>
        <p:blipFill rotWithShape="1">
          <a:blip r:embed="rId4">
            <a:alphaModFix/>
          </a:blip>
          <a:srcRect b="1929" l="1249" r="68123" t="3952"/>
          <a:stretch/>
        </p:blipFill>
        <p:spPr>
          <a:xfrm>
            <a:off x="2180599" y="2633300"/>
            <a:ext cx="1926350" cy="2142600"/>
          </a:xfrm>
          <a:prstGeom prst="rect">
            <a:avLst/>
          </a:prstGeom>
          <a:noFill/>
          <a:ln cap="flat" cmpd="sng" w="1905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4" name="Google Shape;3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055" y="1423270"/>
            <a:ext cx="3772749" cy="284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/>
        </p:nvSpPr>
        <p:spPr>
          <a:xfrm>
            <a:off x="5295150" y="215100"/>
            <a:ext cx="27459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Codelabs</a:t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">
                <a:solidFill>
                  <a:srgbClr val="4285F4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/>
              </a:rPr>
              <a:t>codelabs.developers.google.com</a:t>
            </a:r>
            <a:endParaRPr sz="2400">
              <a:solidFill>
                <a:srgbClr val="4285F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66666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0" y="4657975"/>
            <a:ext cx="860600" cy="4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/>
        </p:nvSpPr>
        <p:spPr>
          <a:xfrm>
            <a:off x="355400" y="299825"/>
            <a:ext cx="36240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Dialogflow 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">
                <a:solidFill>
                  <a:srgbClr val="4285F4"/>
                </a:solidFill>
                <a:latin typeface="Roboto Light"/>
                <a:ea typeface="Roboto Light"/>
                <a:cs typeface="Roboto Light"/>
                <a:sym typeface="Roboto Light"/>
              </a:rPr>
              <a:t>developers.google.com/actions/dialogflow</a:t>
            </a:r>
            <a:endParaRPr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400" y="1710575"/>
            <a:ext cx="3453599" cy="22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/>
        </p:nvSpPr>
        <p:spPr>
          <a:xfrm>
            <a:off x="5252675" y="299825"/>
            <a:ext cx="3266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Action SDK</a:t>
            </a:r>
            <a:endParaRPr sz="24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tr">
                <a:solidFill>
                  <a:srgbClr val="4285F4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developers.google.com/actions/sdk</a:t>
            </a:r>
            <a:endParaRPr sz="2400">
              <a:solidFill>
                <a:srgbClr val="4285F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2610" y="1218325"/>
            <a:ext cx="3207240" cy="34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